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00" r:id="rId4"/>
    <p:sldId id="317" r:id="rId5"/>
    <p:sldId id="329" r:id="rId6"/>
    <p:sldId id="316" r:id="rId7"/>
    <p:sldId id="318" r:id="rId8"/>
    <p:sldId id="326" r:id="rId9"/>
    <p:sldId id="327" r:id="rId10"/>
    <p:sldId id="313" r:id="rId11"/>
    <p:sldId id="323" r:id="rId12"/>
    <p:sldId id="321" r:id="rId13"/>
    <p:sldId id="319" r:id="rId14"/>
    <p:sldId id="320" r:id="rId15"/>
    <p:sldId id="324" r:id="rId16"/>
    <p:sldId id="322" r:id="rId17"/>
    <p:sldId id="325" r:id="rId18"/>
    <p:sldId id="333" r:id="rId19"/>
    <p:sldId id="334" r:id="rId20"/>
    <p:sldId id="331" r:id="rId21"/>
    <p:sldId id="335" r:id="rId22"/>
    <p:sldId id="337" r:id="rId23"/>
    <p:sldId id="338" r:id="rId24"/>
    <p:sldId id="332" r:id="rId25"/>
    <p:sldId id="336" r:id="rId26"/>
    <p:sldId id="328" r:id="rId27"/>
    <p:sldId id="27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90" d="100"/>
          <a:sy n="90" d="100"/>
        </p:scale>
        <p:origin x="60" y="16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image 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74-4B17-90D9-49F06F4494D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image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74-4B17-90D9-49F06F4494D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image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74-4B17-90D9-49F06F4494D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image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74-4B17-90D9-49F06F4494D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image 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1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74-4B17-90D9-49F06F449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435119"/>
        <c:axId val="360764207"/>
      </c:lineChart>
      <c:catAx>
        <c:axId val="46243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0764207"/>
        <c:crosses val="autoZero"/>
        <c:auto val="1"/>
        <c:lblAlgn val="ctr"/>
        <c:lblOffset val="100"/>
        <c:noMultiLvlLbl val="0"/>
      </c:catAx>
      <c:valAx>
        <c:axId val="36076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243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5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6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6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76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72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80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80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60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99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32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3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61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7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8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6A921-43E8-4778-80B9-DBCD1BC8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Original result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D7B25-97D4-4344-A559-F8FBA014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79" y="2049826"/>
            <a:ext cx="8718037" cy="4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Use </a:t>
            </a:r>
            <a:r>
              <a:rPr lang="en-US" altLang="ko-KR" dirty="0" err="1">
                <a:latin typeface="Georgia" panose="02040502050405020303" pitchFamily="18" charset="0"/>
              </a:rPr>
              <a:t>ViT</a:t>
            </a:r>
            <a:r>
              <a:rPr lang="en-US" altLang="ko-KR" dirty="0">
                <a:latin typeface="Georgia" panose="02040502050405020303" pitchFamily="18" charset="0"/>
              </a:rPr>
              <a:t> model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380E-8A64-479C-AFB1-DFB15A02B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90" y="1977418"/>
            <a:ext cx="8502216" cy="42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6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5EAD43-3F54-465A-8441-D6D13FD5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W/O normalize image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D346-7FFC-4E73-8466-6912F1466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7" y="2152057"/>
            <a:ext cx="8615806" cy="43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2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400FC1C-DB37-4D32-9026-C64B9D39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ko-KR" dirty="0">
                <a:latin typeface="Georgia" panose="02040502050405020303" pitchFamily="18" charset="0"/>
              </a:rPr>
              <a:t>Binning method 1 result 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np.histogram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bins=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0801A-DDD8-45D2-937D-5633A69BA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3" y="2322917"/>
            <a:ext cx="8194573" cy="40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F95E8-906F-4CF4-BEE1-5ADB274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>
                <a:latin typeface="Georgia" panose="02040502050405020303" pitchFamily="18" charset="0"/>
              </a:rPr>
              <a:t>Binning method 2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percentiles = </a:t>
            </a:r>
            <a:r>
              <a:rPr lang="en-US" altLang="ko-KR" sz="1400" dirty="0" err="1">
                <a:latin typeface="Georgia" panose="02040502050405020303" pitchFamily="18" charset="0"/>
              </a:rPr>
              <a:t>np.linspace</a:t>
            </a:r>
            <a:r>
              <a:rPr lang="en-US" altLang="ko-KR" sz="1400" dirty="0">
                <a:latin typeface="Georgia" panose="02040502050405020303" pitchFamily="18" charset="0"/>
              </a:rPr>
              <a:t>(0, 100, 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 + 1)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bin_edges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np.percentile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percentiles)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D7508-5266-4D76-A281-F12F36157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5" y="2382078"/>
            <a:ext cx="8155766" cy="4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6"/>
            </a:pPr>
            <a:r>
              <a:rPr lang="en-US" altLang="ko-KR" dirty="0">
                <a:latin typeface="Georgia" panose="02040502050405020303" pitchFamily="18" charset="0"/>
              </a:rPr>
              <a:t>Binning method 3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state_bins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np.arange</a:t>
            </a:r>
            <a:r>
              <a:rPr lang="en-US" altLang="ko-KR" sz="1400" dirty="0">
                <a:latin typeface="Georgia" panose="02040502050405020303" pitchFamily="18" charset="0"/>
              </a:rPr>
              <a:t>(0, 3.1, 0.1)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010A1-1EBC-4DD3-AFC9-D58942F23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28" y="2322917"/>
            <a:ext cx="8594544" cy="42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7"/>
            </a:pPr>
            <a:r>
              <a:rPr lang="en-US" altLang="ko-KR" dirty="0">
                <a:latin typeface="Georgia" panose="02040502050405020303" pitchFamily="18" charset="0"/>
              </a:rPr>
              <a:t>Apply tolerance 1 to </a:t>
            </a:r>
            <a:r>
              <a:rPr lang="en-US" altLang="ko-KR" dirty="0" err="1">
                <a:latin typeface="Georgia" panose="02040502050405020303" pitchFamily="18" charset="0"/>
              </a:rPr>
              <a:t>to</a:t>
            </a:r>
            <a:r>
              <a:rPr lang="en-US" altLang="ko-KR" dirty="0">
                <a:latin typeface="Georgia" panose="02040502050405020303" pitchFamily="18" charset="0"/>
              </a:rPr>
              <a:t>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9A26-7CF3-412E-A322-135970F3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91" y="2702969"/>
            <a:ext cx="7616214" cy="3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tolerance 2 to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B1BC2-6FED-4B69-B627-D9FAFFEE8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14" y="2572341"/>
            <a:ext cx="7684368" cy="38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9"/>
            </a:pPr>
            <a:r>
              <a:rPr lang="en-US" altLang="ko-KR" dirty="0">
                <a:latin typeface="Georgia" panose="02040502050405020303" pitchFamily="18" charset="0"/>
              </a:rPr>
              <a:t>Binning method 1 result + Use </a:t>
            </a:r>
            <a:r>
              <a:rPr lang="en-US" altLang="ko-KR" dirty="0" err="1">
                <a:latin typeface="Georgia" panose="02040502050405020303" pitchFamily="18" charset="0"/>
              </a:rPr>
              <a:t>Efficientnet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4C957-5A11-4117-8ADD-196B117F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53" y="3107835"/>
            <a:ext cx="3301318" cy="2613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493063-85B0-4A2D-AA32-42985F5FF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071" y="3107835"/>
            <a:ext cx="3301318" cy="26133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5CE159-E7E5-44E1-B7DF-E4D4956C4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389" y="3107835"/>
            <a:ext cx="3301318" cy="2613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269FE0-D1ED-4C4E-8A66-1C2E0A702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84" y="1882883"/>
            <a:ext cx="9440428" cy="47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9"/>
            </a:pPr>
            <a:r>
              <a:rPr lang="en-US" altLang="ko-KR" dirty="0">
                <a:latin typeface="Georgia" panose="02040502050405020303" pitchFamily="18" charset="0"/>
              </a:rPr>
              <a:t>Binning method 2 result + Use </a:t>
            </a:r>
            <a:r>
              <a:rPr lang="en-US" altLang="ko-KR" dirty="0" err="1">
                <a:latin typeface="Georgia" panose="02040502050405020303" pitchFamily="18" charset="0"/>
              </a:rPr>
              <a:t>Efficientnet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0C2391-8826-4474-9BA3-EAE71461F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16" y="2107018"/>
            <a:ext cx="8739963" cy="43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1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additionally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F49050-F597-4AC9-B49D-DA1055972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5" y="2090871"/>
            <a:ext cx="8719850" cy="4359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8DCED-4E9B-487D-95FA-E911A40F6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75" y="2090871"/>
            <a:ext cx="8718037" cy="43590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99002E-3673-4CB4-967E-2514AC680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543811"/>
            <a:ext cx="10972822" cy="2743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402A0A-D1A6-43AA-BEB6-8880DD6A5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3876984"/>
            <a:ext cx="10972822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additionally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CD20DF-30F1-49C6-A438-84BE976C7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2" y="3882584"/>
            <a:ext cx="10972822" cy="274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9445BB-FD2E-43F1-AC1B-34327680B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536642"/>
            <a:ext cx="10972822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1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additionally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 </a:t>
            </a:r>
            <a:r>
              <a:rPr lang="en-US" altLang="ko-KR" sz="2000" dirty="0">
                <a:latin typeface="Georgia" panose="02040502050405020303" pitchFamily="18" charset="0"/>
              </a:rPr>
              <a:t>to state</a:t>
            </a:r>
            <a:br>
              <a:rPr lang="en-US" altLang="ko-KR" sz="2000" dirty="0">
                <a:latin typeface="Georgia" panose="02040502050405020303" pitchFamily="18" charset="0"/>
              </a:rPr>
            </a:br>
            <a:r>
              <a:rPr lang="en-US" altLang="ko-KR" sz="2000" dirty="0">
                <a:latin typeface="Georgia" panose="02040502050405020303" pitchFamily="18" charset="0"/>
              </a:rPr>
              <a:t> </a:t>
            </a:r>
            <a:br>
              <a:rPr lang="en-US" altLang="ko-KR" sz="2000" dirty="0">
                <a:latin typeface="Georgia" panose="02040502050405020303" pitchFamily="18" charset="0"/>
              </a:rPr>
            </a:b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 </a:t>
            </a:r>
            <a:r>
              <a:rPr lang="da-DK" altLang="ko-KR" sz="2000" dirty="0">
                <a:latin typeface="Georgia" panose="02040502050405020303" pitchFamily="18" charset="0"/>
              </a:rPr>
              <a:t>at position </a:t>
            </a:r>
            <a:r>
              <a:rPr lang="da-DK" altLang="ko-KR" sz="2000" i="1" dirty="0">
                <a:latin typeface="Georgia" panose="02040502050405020303" pitchFamily="18" charset="0"/>
              </a:rPr>
              <a:t>ℎ</a:t>
            </a:r>
            <a:r>
              <a:rPr lang="ko-KR" altLang="da-DK" sz="2000" i="1" dirty="0">
                <a:latin typeface="Georgia" panose="02040502050405020303" pitchFamily="18" charset="0"/>
              </a:rPr>
              <a:t>𝑤</a:t>
            </a:r>
            <a:endParaRPr lang="en-US" altLang="ko-KR" sz="2000" i="1" dirty="0">
              <a:latin typeface="Georgia" panose="02040502050405020303" pitchFamily="18" charset="0"/>
            </a:endParaRP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Number of transitions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i="1" dirty="0">
                <a:latin typeface="Georgia" panose="02040502050405020303" pitchFamily="18" charset="0"/>
              </a:rPr>
              <a:t>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 </a:t>
            </a:r>
            <a:r>
              <a:rPr lang="da-DK" altLang="ko-KR" sz="2000" dirty="0">
                <a:latin typeface="Georgia" panose="02040502050405020303" pitchFamily="18" charset="0"/>
              </a:rPr>
              <a:t>at </a:t>
            </a:r>
            <a:br>
              <a:rPr lang="da-DK" altLang="ko-KR" sz="2000" dirty="0">
                <a:latin typeface="Georgia" panose="02040502050405020303" pitchFamily="18" charset="0"/>
              </a:rPr>
            </a:br>
            <a:br>
              <a:rPr lang="da-DK" altLang="ko-KR" sz="2000" dirty="0">
                <a:latin typeface="Georgia" panose="02040502050405020303" pitchFamily="18" charset="0"/>
              </a:rPr>
            </a:br>
            <a:r>
              <a:rPr lang="da-DK" altLang="ko-KR" sz="2000" dirty="0">
                <a:latin typeface="Georgia" panose="02040502050405020303" pitchFamily="18" charset="0"/>
              </a:rPr>
              <a:t>position </a:t>
            </a:r>
            <a:r>
              <a:rPr lang="da-DK" altLang="ko-KR" sz="2000" i="1" dirty="0">
                <a:latin typeface="Georgia" panose="02040502050405020303" pitchFamily="18" charset="0"/>
              </a:rPr>
              <a:t>ℎ</a:t>
            </a:r>
            <a:r>
              <a:rPr lang="ko-KR" altLang="da-DK" sz="2000" i="1" dirty="0">
                <a:latin typeface="Georgia" panose="02040502050405020303" pitchFamily="18" charset="0"/>
              </a:rPr>
              <a:t>𝑤</a:t>
            </a:r>
            <a:endParaRPr lang="en-US" altLang="ko-KR" sz="2000" i="1" dirty="0">
              <a:latin typeface="Georgia" panose="02040502050405020303" pitchFamily="18" charset="0"/>
            </a:endParaRP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: Total number of possible transitions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</a:t>
            </a:r>
            <a:r>
              <a:rPr lang="en-US" altLang="ko-KR" sz="2000" i="1" dirty="0">
                <a:latin typeface="Georgia" panose="02040502050405020303" pitchFamily="18" charset="0"/>
              </a:rPr>
              <a:t>c+1 </a:t>
            </a:r>
            <a:r>
              <a:rPr lang="da-DK" altLang="ko-KR" sz="2000" dirty="0">
                <a:latin typeface="Georgia" panose="02040502050405020303" pitchFamily="18" charset="0"/>
              </a:rPr>
              <a:t>at position </a:t>
            </a:r>
            <a:r>
              <a:rPr lang="da-DK" altLang="ko-KR" sz="2000" i="1" dirty="0">
                <a:latin typeface="Georgia" panose="02040502050405020303" pitchFamily="18" charset="0"/>
              </a:rPr>
              <a:t>ℎ</a:t>
            </a:r>
            <a:r>
              <a:rPr lang="ko-KR" altLang="da-DK" sz="2000" i="1" dirty="0">
                <a:latin typeface="Georgia" panose="02040502050405020303" pitchFamily="18" charset="0"/>
              </a:rPr>
              <a:t>𝑤</a:t>
            </a:r>
            <a:endParaRPr lang="en-US" altLang="ko-KR" sz="2000" i="1" dirty="0">
              <a:latin typeface="Georgia" panose="02040502050405020303" pitchFamily="18" charset="0"/>
            </a:endParaRP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47EABA6-BFF7-4CB7-AD78-464ED91A2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60" y="2091505"/>
            <a:ext cx="4388076" cy="9334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B54DA2-3BCE-40F0-BD82-458E8A1B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725" y="2091505"/>
            <a:ext cx="5943905" cy="10351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6FAC7D-C5EA-46F5-991E-5A4A5FA03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215" t="50352" r="2925"/>
          <a:stretch/>
        </p:blipFill>
        <p:spPr>
          <a:xfrm>
            <a:off x="1104979" y="5455894"/>
            <a:ext cx="1715386" cy="5139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2CADC6-C64D-4508-A4FC-705E483DF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026" r="35579" b="24552"/>
          <a:stretch/>
        </p:blipFill>
        <p:spPr>
          <a:xfrm>
            <a:off x="1104979" y="3268087"/>
            <a:ext cx="3829120" cy="5633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FDBB73-FEE2-4540-AC49-20D1C212EA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13" t="-1" r="6926" b="53163"/>
          <a:stretch/>
        </p:blipFill>
        <p:spPr>
          <a:xfrm>
            <a:off x="1104979" y="4319834"/>
            <a:ext cx="1263715" cy="4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9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additionally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: Function measuring anomality at position </a:t>
            </a:r>
            <a:r>
              <a:rPr lang="en-US" altLang="ko-KR" sz="2000" i="1" dirty="0">
                <a:latin typeface="Georgia" panose="02040502050405020303" pitchFamily="18" charset="0"/>
              </a:rPr>
              <a:t>(</a:t>
            </a:r>
            <a:r>
              <a:rPr lang="en-US" altLang="ko-KR" sz="2000" i="1" dirty="0" err="1">
                <a:latin typeface="Georgia" panose="02040502050405020303" pitchFamily="18" charset="0"/>
              </a:rPr>
              <a:t>b,h,w</a:t>
            </a:r>
            <a:r>
              <a:rPr lang="en-US" altLang="ko-KR" sz="2000" i="1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pPr marL="0" indent="0">
              <a:buNone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Summation of                     , calculated from output of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CF31A-0B6D-47E1-8152-5FDC216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3724786"/>
            <a:ext cx="1073205" cy="34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4C3D1-360C-48F5-B4EF-CE5E60F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4459011"/>
            <a:ext cx="2673487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D44A1-A5D1-4CE4-87A6-A9E5CF36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364" y="2085698"/>
            <a:ext cx="5207268" cy="844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4B9B7-D101-4880-9521-F2A9BD21B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17" y="2887865"/>
            <a:ext cx="3149762" cy="749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DAB81-853B-4010-9812-D867C5D3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79" y="5575697"/>
            <a:ext cx="1244664" cy="406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6DC3A0-07A1-47C6-B7DC-BAF856F7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914" y="5554433"/>
            <a:ext cx="1073205" cy="3492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0A599D-AB79-4D63-BBD1-CB74AAE35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636" y="2854849"/>
            <a:ext cx="5226319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additionally(Wide_Resnet101)</a:t>
            </a: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D31D10-D4AB-4E09-A8CA-B185F31C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41" y="2105796"/>
            <a:ext cx="8940114" cy="44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85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position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transition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matrix only(Wide_Resnet101)</a:t>
            </a:r>
            <a:br>
              <a:rPr lang="en-US" altLang="ko-KR" dirty="0">
                <a:latin typeface="Georgia" panose="02040502050405020303" pitchFamily="18" charset="0"/>
              </a:rPr>
            </a:br>
            <a:br>
              <a:rPr lang="en-US" altLang="ko-KR" dirty="0">
                <a:latin typeface="Georgia" panose="02040502050405020303" pitchFamily="18" charset="0"/>
              </a:rPr>
            </a:b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8E5352-58BF-4CFE-8334-452971251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44" y="2029046"/>
            <a:ext cx="8895907" cy="44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&lt;To Do&gt;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training algorithm to calculate it faster.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ROCAUC score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(ex, use other large pretrained model such as wide_resnet101_2, combine methods that have shown good results)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sz="1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&lt;</a:t>
            </a:r>
            <a:r>
              <a:rPr lang="en-US" altLang="ko-KR" sz="1400" dirty="0" err="1">
                <a:latin typeface="Georgia" panose="02040502050405020303" pitchFamily="18" charset="0"/>
              </a:rPr>
              <a:t>Contirubution</a:t>
            </a:r>
            <a:r>
              <a:rPr lang="en-US" altLang="ko-KR" sz="1400" dirty="0">
                <a:latin typeface="Georgia" panose="02040502050405020303" pitchFamily="18" charset="0"/>
              </a:rPr>
              <a:t>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Another method for anomaly detection task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Fast training, Fast inference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Acceptable image score and pixel score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Easily can be applied to large dataset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CEF10-3E87-4D2A-AFB9-B08EF7151D05}"/>
              </a:ext>
            </a:extLst>
          </p:cNvPr>
          <p:cNvSpPr txBox="1"/>
          <p:nvPr/>
        </p:nvSpPr>
        <p:spPr>
          <a:xfrm>
            <a:off x="789898" y="3037115"/>
            <a:ext cx="11165456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 89%|█████████████████████████████████████████████████████████████████████████████████▊          | 8/9 [00:14&lt;00:01,  1.82s/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\.</a:t>
            </a:r>
            <a:r>
              <a:rPr lang="ko-KR" altLang="en-US" sz="800" dirty="0" err="1"/>
              <a:t>venv</a:t>
            </a:r>
            <a:r>
              <a:rPr lang="ko-KR" altLang="en-US" sz="800" dirty="0"/>
              <a:t>\</a:t>
            </a:r>
            <a:r>
              <a:rPr lang="ko-KR" altLang="en-US" sz="800" dirty="0" err="1"/>
              <a:t>Lib</a:t>
            </a:r>
            <a:r>
              <a:rPr lang="ko-KR" altLang="en-US" sz="800" dirty="0"/>
              <a:t>\</a:t>
            </a:r>
            <a:r>
              <a:rPr lang="ko-KR" altLang="en-US" sz="800" dirty="0" err="1"/>
              <a:t>site-packages</a:t>
            </a:r>
            <a:r>
              <a:rPr lang="ko-KR" altLang="en-US" sz="800" dirty="0"/>
              <a:t>\</a:t>
            </a:r>
            <a:r>
              <a:rPr lang="ko-KR" altLang="en-US" sz="800" dirty="0" err="1"/>
              <a:t>torch</a:t>
            </a:r>
            <a:r>
              <a:rPr lang="ko-KR" altLang="en-US" sz="800" dirty="0"/>
              <a:t>\</a:t>
            </a:r>
            <a:r>
              <a:rPr lang="ko-KR" altLang="en-US" sz="800" dirty="0" err="1"/>
              <a:t>nn</a:t>
            </a:r>
            <a:r>
              <a:rPr lang="ko-KR" altLang="en-US" sz="800" dirty="0"/>
              <a:t>\</a:t>
            </a:r>
            <a:r>
              <a:rPr lang="ko-KR" altLang="en-US" sz="800" dirty="0" err="1"/>
              <a:t>modules</a:t>
            </a:r>
            <a:r>
              <a:rPr lang="ko-KR" altLang="en-US" sz="800" dirty="0"/>
              <a:t>\conv.py:456: </a:t>
            </a:r>
            <a:r>
              <a:rPr lang="ko-KR" altLang="en-US" sz="800" dirty="0" err="1"/>
              <a:t>UserWarning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Plan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cudnnException</a:t>
            </a:r>
            <a:r>
              <a:rPr lang="ko-KR" altLang="en-US" sz="800" dirty="0"/>
              <a:t>: CUDNN_BACKEND_EXECUTION_PLAN_DESCRIPTOR: </a:t>
            </a:r>
            <a:r>
              <a:rPr lang="ko-KR" altLang="en-US" sz="800" dirty="0" err="1"/>
              <a:t>cudnnFinalize</a:t>
            </a:r>
            <a:r>
              <a:rPr lang="ko-KR" altLang="en-US" sz="800" dirty="0"/>
              <a:t> </a:t>
            </a:r>
            <a:r>
              <a:rPr lang="ko-KR" altLang="en-US" sz="800" dirty="0" err="1"/>
              <a:t>Descriptor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cudnn_status</a:t>
            </a:r>
            <a:r>
              <a:rPr lang="ko-KR" altLang="en-US" sz="800" dirty="0"/>
              <a:t>: CUDNN_STATUS_NOT_SUPPORTED (</a:t>
            </a:r>
            <a:r>
              <a:rPr lang="ko-KR" altLang="en-US" sz="800" dirty="0" err="1"/>
              <a:t>Triggered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internally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..\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src</a:t>
            </a:r>
            <a:r>
              <a:rPr lang="ko-KR" altLang="en-US" sz="800" dirty="0"/>
              <a:t>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native</a:t>
            </a:r>
            <a:r>
              <a:rPr lang="ko-KR" altLang="en-US" sz="800" dirty="0"/>
              <a:t>\</a:t>
            </a:r>
            <a:r>
              <a:rPr lang="ko-KR" altLang="en-US" sz="800" dirty="0" err="1"/>
              <a:t>cudnn</a:t>
            </a:r>
            <a:r>
              <a:rPr lang="ko-KR" altLang="en-US" sz="800" dirty="0"/>
              <a:t>\Conv_v8.cpp:919.)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return</a:t>
            </a:r>
            <a:r>
              <a:rPr lang="ko-KR" altLang="en-US" sz="800" dirty="0"/>
              <a:t> F.conv2d(</a:t>
            </a:r>
            <a:r>
              <a:rPr lang="ko-KR" altLang="en-US" sz="800" dirty="0" err="1"/>
              <a:t>input</a:t>
            </a:r>
            <a:r>
              <a:rPr lang="ko-KR" altLang="en-US" sz="800" dirty="0"/>
              <a:t>, </a:t>
            </a:r>
            <a:r>
              <a:rPr lang="ko-KR" altLang="en-US" sz="800" dirty="0" err="1"/>
              <a:t>weight</a:t>
            </a:r>
            <a:r>
              <a:rPr lang="ko-KR" altLang="en-US" sz="800" dirty="0"/>
              <a:t>, </a:t>
            </a:r>
            <a:r>
              <a:rPr lang="ko-KR" altLang="en-US" sz="800" dirty="0" err="1"/>
              <a:t>bias</a:t>
            </a:r>
            <a:r>
              <a:rPr lang="ko-KR" altLang="en-US" sz="800" dirty="0"/>
              <a:t>, </a:t>
            </a:r>
            <a:r>
              <a:rPr lang="ko-KR" altLang="en-US" sz="800" dirty="0" err="1"/>
              <a:t>self.stride</a:t>
            </a:r>
            <a:r>
              <a:rPr lang="ko-KR" altLang="en-US" sz="800" dirty="0"/>
              <a:t>,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| 9/9 [00:15&lt;00:00,  1.77s/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3672000/3672000 [02:03&lt;00:00, 29682.45it/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 /=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[c].</a:t>
            </a:r>
            <a:r>
              <a:rPr lang="ko-KR" altLang="en-US" sz="800" dirty="0" err="1"/>
              <a:t>sum</a:t>
            </a:r>
            <a:r>
              <a:rPr lang="ko-KR" altLang="en-US" sz="800" dirty="0"/>
              <a:t>(</a:t>
            </a:r>
            <a:r>
              <a:rPr lang="ko-KR" altLang="en-US" sz="800" dirty="0" err="1"/>
              <a:t>axis</a:t>
            </a:r>
            <a:r>
              <a:rPr lang="ko-KR" altLang="en-US" sz="800" dirty="0"/>
              <a:t>=1, </a:t>
            </a:r>
            <a:r>
              <a:rPr lang="ko-KR" altLang="en-US" sz="800" dirty="0" err="1"/>
              <a:t>keepdims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1839600/1839600 [00:46&lt;00:00, 39578.12it/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100%|███████████████████████████████████████████████████████████████████████████████████████| 920700/920700 [00:22&lt;00:00, 40901.68it/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test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█| 4/4 [00:07&lt;00:00,  1.80s/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  0%|                                                                                                        | 0/429624000 [00:00&lt;?, ?</a:t>
            </a:r>
            <a:r>
              <a:rPr lang="ko-KR" altLang="en-US" sz="800" dirty="0" err="1"/>
              <a:t>it</a:t>
            </a:r>
            <a:r>
              <a:rPr lang="ko-KR" altLang="en-US" sz="800" dirty="0"/>
              <a:t>/</a:t>
            </a:r>
            <a:r>
              <a:rPr lang="ko-KR" altLang="en-US" sz="800" dirty="0" err="1"/>
              <a:t>s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\test24.py:89: </a:t>
            </a:r>
            <a:r>
              <a:rPr lang="ko-KR" altLang="en-US" sz="800" dirty="0" err="1"/>
              <a:t>RuntimeWarning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divide</a:t>
            </a:r>
            <a:r>
              <a:rPr lang="ko-KR" altLang="en-US" sz="800" dirty="0"/>
              <a:t> </a:t>
            </a:r>
            <a:r>
              <a:rPr lang="ko-KR" altLang="en-US" sz="800" dirty="0" err="1"/>
              <a:t>by</a:t>
            </a:r>
            <a:r>
              <a:rPr lang="ko-KR" altLang="en-US" sz="800" dirty="0"/>
              <a:t> </a:t>
            </a:r>
            <a:r>
              <a:rPr lang="ko-KR" altLang="en-US" sz="800" dirty="0" err="1"/>
              <a:t>zero</a:t>
            </a:r>
            <a:r>
              <a:rPr lang="ko-KR" altLang="en-US" sz="800" dirty="0"/>
              <a:t> </a:t>
            </a:r>
            <a:r>
              <a:rPr lang="ko-KR" altLang="en-US" sz="800" dirty="0" err="1"/>
              <a:t>encountered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log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log_probs</a:t>
            </a:r>
            <a:r>
              <a:rPr lang="ko-KR" altLang="en-US" sz="800" dirty="0"/>
              <a:t> = -</a:t>
            </a:r>
            <a:r>
              <a:rPr lang="ko-KR" altLang="en-US" sz="800" dirty="0" err="1"/>
              <a:t>np.log</a:t>
            </a:r>
            <a:r>
              <a:rPr lang="ko-KR" altLang="en-US" sz="800" dirty="0"/>
              <a:t>(</a:t>
            </a:r>
            <a:r>
              <a:rPr lang="ko-KR" altLang="en-US" sz="800" dirty="0" err="1"/>
              <a:t>probs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429624000/429624000 [00:02&lt;00:00, 172012019.41it/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215233200/215233200 [00:01&lt;00:00, 143781094.85it/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100%|██████████████████████████████████████████████████████████████████████████████████| 107721900/107721900 [00:01&lt;00:00, 89403308.87it/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image</a:t>
            </a:r>
            <a:r>
              <a:rPr lang="ko-KR" altLang="en-US" sz="800" dirty="0"/>
              <a:t> ROCAUC: 0.976</a:t>
            </a:r>
          </a:p>
          <a:p>
            <a:r>
              <a:rPr lang="ko-KR" altLang="en-US" sz="800" dirty="0" err="1"/>
              <a:t>pixel</a:t>
            </a:r>
            <a:r>
              <a:rPr lang="ko-KR" altLang="en-US" sz="800" dirty="0"/>
              <a:t> ROCAUC: 0.986</a:t>
            </a:r>
          </a:p>
        </p:txBody>
      </p:sp>
    </p:spTree>
    <p:extLst>
      <p:ext uri="{BB962C8B-B14F-4D97-AF65-F5344CB8AC3E}">
        <p14:creationId xmlns:p14="http://schemas.microsoft.com/office/powerpoint/2010/main" val="9340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Based on the idea that similar image patch will show similar values and order.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embedding vectors from the images, and apply binning embedding vectors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Count bins of each channels and make it possibility matrixes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how probable the test image embedding vectors are.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C348BE-A24F-4442-BE20-74628A25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80" y="2270500"/>
            <a:ext cx="3533952" cy="3533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00CB82-8E30-4050-BFF4-0EAA50C8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2" y="2270500"/>
            <a:ext cx="3533952" cy="35339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15216-9E99-488B-88E0-9F191AB0D0F3}"/>
              </a:ext>
            </a:extLst>
          </p:cNvPr>
          <p:cNvSpPr/>
          <p:nvPr/>
        </p:nvSpPr>
        <p:spPr>
          <a:xfrm>
            <a:off x="3453138" y="2709123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EAD41F-4327-4392-B0F9-2E0F37EA3E84}"/>
              </a:ext>
            </a:extLst>
          </p:cNvPr>
          <p:cNvSpPr/>
          <p:nvPr/>
        </p:nvSpPr>
        <p:spPr>
          <a:xfrm>
            <a:off x="8877063" y="2464905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34CF7D0-634E-4306-ACDB-123307A4CE5F}"/>
              </a:ext>
            </a:extLst>
          </p:cNvPr>
          <p:cNvCxnSpPr>
            <a:stCxn id="15" idx="3"/>
          </p:cNvCxnSpPr>
          <p:nvPr/>
        </p:nvCxnSpPr>
        <p:spPr>
          <a:xfrm>
            <a:off x="4077883" y="3004457"/>
            <a:ext cx="1976467" cy="687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5A2415-4EB5-4906-82DE-2C1C57CA797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54350" y="2760239"/>
            <a:ext cx="2822713" cy="931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1841F9-12F0-4A93-9F9C-DB74455C157D}"/>
              </a:ext>
            </a:extLst>
          </p:cNvPr>
          <p:cNvSpPr txBox="1"/>
          <p:nvPr/>
        </p:nvSpPr>
        <p:spPr>
          <a:xfrm>
            <a:off x="4723480" y="3714310"/>
            <a:ext cx="279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patch’s embedding</a:t>
            </a:r>
          </a:p>
          <a:p>
            <a:r>
              <a:rPr lang="en-US" altLang="ko-KR" dirty="0"/>
              <a:t>vectors would be similar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5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FDE3-5BE2-43A8-A995-2309CD7E9E0A}"/>
              </a:ext>
            </a:extLst>
          </p:cNvPr>
          <p:cNvSpPr txBox="1"/>
          <p:nvPr/>
        </p:nvSpPr>
        <p:spPr>
          <a:xfrm>
            <a:off x="1465312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0-th channel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5DBD2-1FF6-4F28-A5CD-5AEE78B0F649}"/>
              </a:ext>
            </a:extLst>
          </p:cNvPr>
          <p:cNvSpPr txBox="1"/>
          <p:nvPr/>
        </p:nvSpPr>
        <p:spPr>
          <a:xfrm>
            <a:off x="2000715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4F0A1-50B3-4850-99AA-088CBA4F34B9}"/>
              </a:ext>
            </a:extLst>
          </p:cNvPr>
          <p:cNvSpPr txBox="1"/>
          <p:nvPr/>
        </p:nvSpPr>
        <p:spPr>
          <a:xfrm>
            <a:off x="3708716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1-th channel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AEB86-369A-4446-954C-9BF5FE66DAC5}"/>
              </a:ext>
            </a:extLst>
          </p:cNvPr>
          <p:cNvSpPr txBox="1"/>
          <p:nvPr/>
        </p:nvSpPr>
        <p:spPr>
          <a:xfrm>
            <a:off x="4244119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CAD12-AA1A-4818-986D-A7F5AB8B9FCB}"/>
              </a:ext>
            </a:extLst>
          </p:cNvPr>
          <p:cNvSpPr txBox="1"/>
          <p:nvPr/>
        </p:nvSpPr>
        <p:spPr>
          <a:xfrm>
            <a:off x="5953640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2-th channel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47C2A-45C2-47DB-AD60-F8F642AC71CC}"/>
              </a:ext>
            </a:extLst>
          </p:cNvPr>
          <p:cNvSpPr txBox="1"/>
          <p:nvPr/>
        </p:nvSpPr>
        <p:spPr>
          <a:xfrm>
            <a:off x="6489043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7B24F-5BA3-4373-B9B8-E5B5A400DF10}"/>
              </a:ext>
            </a:extLst>
          </p:cNvPr>
          <p:cNvSpPr txBox="1"/>
          <p:nvPr/>
        </p:nvSpPr>
        <p:spPr>
          <a:xfrm>
            <a:off x="8171775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3-th channel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2D52F8-E6F2-4446-89ED-C4B7439432FB}"/>
              </a:ext>
            </a:extLst>
          </p:cNvPr>
          <p:cNvSpPr txBox="1"/>
          <p:nvPr/>
        </p:nvSpPr>
        <p:spPr>
          <a:xfrm>
            <a:off x="8707178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B5149-C62F-49B5-B70A-6993565BE5B9}"/>
              </a:ext>
            </a:extLst>
          </p:cNvPr>
          <p:cNvSpPr txBox="1"/>
          <p:nvPr/>
        </p:nvSpPr>
        <p:spPr>
          <a:xfrm>
            <a:off x="10389910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4-th channel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B6206-533C-49BC-ADCE-68CA15A492AA}"/>
              </a:ext>
            </a:extLst>
          </p:cNvPr>
          <p:cNvSpPr txBox="1"/>
          <p:nvPr/>
        </p:nvSpPr>
        <p:spPr>
          <a:xfrm>
            <a:off x="10925313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04A1D-1A0C-4228-8831-0FB3169FB580}"/>
              </a:ext>
            </a:extLst>
          </p:cNvPr>
          <p:cNvSpPr txBox="1"/>
          <p:nvPr/>
        </p:nvSpPr>
        <p:spPr>
          <a:xfrm>
            <a:off x="121674" y="2253816"/>
            <a:ext cx="13436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E0972F-7F16-45CF-9636-B37841D57210}"/>
              </a:ext>
            </a:extLst>
          </p:cNvPr>
          <p:cNvCxnSpPr/>
          <p:nvPr/>
        </p:nvCxnSpPr>
        <p:spPr>
          <a:xfrm>
            <a:off x="2595533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CA632B7-8CA0-4B67-BE69-0FBFEC042C13}"/>
              </a:ext>
            </a:extLst>
          </p:cNvPr>
          <p:cNvCxnSpPr/>
          <p:nvPr/>
        </p:nvCxnSpPr>
        <p:spPr>
          <a:xfrm>
            <a:off x="2595533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C6E887-6CC3-4DCC-A5D4-1E6CD00E01C9}"/>
              </a:ext>
            </a:extLst>
          </p:cNvPr>
          <p:cNvCxnSpPr/>
          <p:nvPr/>
        </p:nvCxnSpPr>
        <p:spPr>
          <a:xfrm>
            <a:off x="2595533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148CBF4-AEA9-4853-85CD-85F56D79F05E}"/>
              </a:ext>
            </a:extLst>
          </p:cNvPr>
          <p:cNvCxnSpPr/>
          <p:nvPr/>
        </p:nvCxnSpPr>
        <p:spPr>
          <a:xfrm>
            <a:off x="2595533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F44227A-2B98-4612-8F52-6215520F5080}"/>
              </a:ext>
            </a:extLst>
          </p:cNvPr>
          <p:cNvCxnSpPr/>
          <p:nvPr/>
        </p:nvCxnSpPr>
        <p:spPr>
          <a:xfrm>
            <a:off x="2595533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8AEC5-5918-4FA8-A6A1-98785A4CC661}"/>
              </a:ext>
            </a:extLst>
          </p:cNvPr>
          <p:cNvCxnSpPr/>
          <p:nvPr/>
        </p:nvCxnSpPr>
        <p:spPr>
          <a:xfrm>
            <a:off x="4827578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8EEBA54-C2A8-45AA-8E8C-1ACD3A3920BE}"/>
              </a:ext>
            </a:extLst>
          </p:cNvPr>
          <p:cNvCxnSpPr/>
          <p:nvPr/>
        </p:nvCxnSpPr>
        <p:spPr>
          <a:xfrm>
            <a:off x="4827578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833578-08A8-4F68-8438-1F0F680D74AA}"/>
              </a:ext>
            </a:extLst>
          </p:cNvPr>
          <p:cNvCxnSpPr/>
          <p:nvPr/>
        </p:nvCxnSpPr>
        <p:spPr>
          <a:xfrm>
            <a:off x="4827578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1BFB45E-E21B-426F-B9D6-76BBCF9949B6}"/>
              </a:ext>
            </a:extLst>
          </p:cNvPr>
          <p:cNvCxnSpPr/>
          <p:nvPr/>
        </p:nvCxnSpPr>
        <p:spPr>
          <a:xfrm>
            <a:off x="4827578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BBB5B3-EFDC-4785-8848-F4D57B649C38}"/>
              </a:ext>
            </a:extLst>
          </p:cNvPr>
          <p:cNvCxnSpPr/>
          <p:nvPr/>
        </p:nvCxnSpPr>
        <p:spPr>
          <a:xfrm>
            <a:off x="4827578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7854FBA-FC18-4911-A290-F2C57907659B}"/>
              </a:ext>
            </a:extLst>
          </p:cNvPr>
          <p:cNvCxnSpPr/>
          <p:nvPr/>
        </p:nvCxnSpPr>
        <p:spPr>
          <a:xfrm>
            <a:off x="7065302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913027-7E6D-482F-B508-0CD1658E09D9}"/>
              </a:ext>
            </a:extLst>
          </p:cNvPr>
          <p:cNvCxnSpPr/>
          <p:nvPr/>
        </p:nvCxnSpPr>
        <p:spPr>
          <a:xfrm>
            <a:off x="7065302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94F572D-8A4B-4577-B35B-7BF4FC32F0D6}"/>
              </a:ext>
            </a:extLst>
          </p:cNvPr>
          <p:cNvCxnSpPr/>
          <p:nvPr/>
        </p:nvCxnSpPr>
        <p:spPr>
          <a:xfrm>
            <a:off x="7065302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A6D05C6-01B9-4C7C-ACBC-9C35D720B212}"/>
              </a:ext>
            </a:extLst>
          </p:cNvPr>
          <p:cNvCxnSpPr/>
          <p:nvPr/>
        </p:nvCxnSpPr>
        <p:spPr>
          <a:xfrm>
            <a:off x="7065302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BF5324C-2A6A-4C5A-A89D-21C3D451C8DA}"/>
              </a:ext>
            </a:extLst>
          </p:cNvPr>
          <p:cNvCxnSpPr/>
          <p:nvPr/>
        </p:nvCxnSpPr>
        <p:spPr>
          <a:xfrm>
            <a:off x="7065302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482D5A8-4C4E-465E-87CF-AB330C9AA836}"/>
              </a:ext>
            </a:extLst>
          </p:cNvPr>
          <p:cNvCxnSpPr/>
          <p:nvPr/>
        </p:nvCxnSpPr>
        <p:spPr>
          <a:xfrm>
            <a:off x="9251911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BFE7D68-B631-46E6-B0F4-8558D38AB13F}"/>
              </a:ext>
            </a:extLst>
          </p:cNvPr>
          <p:cNvCxnSpPr/>
          <p:nvPr/>
        </p:nvCxnSpPr>
        <p:spPr>
          <a:xfrm>
            <a:off x="9251911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2E3B672-4952-403F-A248-4D5751D4EE11}"/>
              </a:ext>
            </a:extLst>
          </p:cNvPr>
          <p:cNvCxnSpPr/>
          <p:nvPr/>
        </p:nvCxnSpPr>
        <p:spPr>
          <a:xfrm>
            <a:off x="9251911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C366C0A-F762-44D4-ABD4-B9FB95110187}"/>
              </a:ext>
            </a:extLst>
          </p:cNvPr>
          <p:cNvCxnSpPr/>
          <p:nvPr/>
        </p:nvCxnSpPr>
        <p:spPr>
          <a:xfrm>
            <a:off x="9251911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CC5EF1-7386-46D6-9898-33B819D6C2E7}"/>
              </a:ext>
            </a:extLst>
          </p:cNvPr>
          <p:cNvCxnSpPr/>
          <p:nvPr/>
        </p:nvCxnSpPr>
        <p:spPr>
          <a:xfrm>
            <a:off x="9251911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3CC51D39-8198-4CA6-A8B8-67B5C0901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768698"/>
              </p:ext>
            </p:extLst>
          </p:nvPr>
        </p:nvGraphicFramePr>
        <p:xfrm>
          <a:off x="2073847" y="1837401"/>
          <a:ext cx="82677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C5E41-8D7D-433B-8544-CC1765F35068}"/>
              </a:ext>
            </a:extLst>
          </p:cNvPr>
          <p:cNvSpPr txBox="1"/>
          <p:nvPr/>
        </p:nvSpPr>
        <p:spPr>
          <a:xfrm>
            <a:off x="2116933" y="2159585"/>
            <a:ext cx="441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of Image 3 shows abnormal values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8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Calculate possibility matrix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 </a:t>
            </a:r>
            <a:r>
              <a:rPr lang="en-US" altLang="ko-KR" sz="2000" dirty="0">
                <a:latin typeface="Georgia" panose="02040502050405020303" pitchFamily="18" charset="0"/>
              </a:rPr>
              <a:t>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: Number of transitions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i="1" dirty="0">
                <a:latin typeface="Georgia" panose="02040502050405020303" pitchFamily="18" charset="0"/>
              </a:rPr>
              <a:t>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Total number of possible transitions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DAC458-DF06-495C-AC3A-876D366F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4920381"/>
            <a:ext cx="781090" cy="40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16DFA2-8749-4E75-9D7F-9CCA1861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5678958"/>
            <a:ext cx="1263715" cy="400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7EABA6-BFF7-4CB7-AD78-464ED91A2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960" y="2587403"/>
            <a:ext cx="4388076" cy="9334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AF3854-5674-4B2F-A208-CF2756AF0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79" y="3837601"/>
            <a:ext cx="263538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Calculate anomaly map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: Function measuring anomality at position </a:t>
            </a:r>
            <a:r>
              <a:rPr lang="en-US" altLang="ko-KR" sz="2000" i="1" dirty="0">
                <a:latin typeface="Georgia" panose="02040502050405020303" pitchFamily="18" charset="0"/>
              </a:rPr>
              <a:t>(</a:t>
            </a:r>
            <a:r>
              <a:rPr lang="en-US" altLang="ko-KR" sz="2000" i="1" dirty="0" err="1">
                <a:latin typeface="Georgia" panose="02040502050405020303" pitchFamily="18" charset="0"/>
              </a:rPr>
              <a:t>b,h,w</a:t>
            </a:r>
            <a:r>
              <a:rPr lang="en-US" altLang="ko-KR" sz="2000" i="1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pPr marL="0" indent="0">
              <a:buNone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Summation of                     , calculated from output of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CF31A-0B6D-47E1-8152-5FDC216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3724786"/>
            <a:ext cx="1073205" cy="34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4C3D1-360C-48F5-B4EF-CE5E60F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4459011"/>
            <a:ext cx="2673487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D44A1-A5D1-4CE4-87A6-A9E5CF36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364" y="1929754"/>
            <a:ext cx="5207268" cy="844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4B9B7-D101-4880-9521-F2A9BD21B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17" y="2731921"/>
            <a:ext cx="3149762" cy="749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DAB81-853B-4010-9812-D867C5D3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79" y="5483549"/>
            <a:ext cx="1244664" cy="406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6DC3A0-07A1-47C6-B7DC-BAF856F7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28" y="5512302"/>
            <a:ext cx="107320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Screw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D4E84-F200-43E4-8212-9EF8C23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6" y="3084946"/>
            <a:ext cx="3738986" cy="3016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16A390-7829-430E-A580-E524495F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45" y="3084946"/>
            <a:ext cx="3738986" cy="3016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1BDAC-ABD4-4D1B-8A54-586DD839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864" y="3084946"/>
            <a:ext cx="3738986" cy="30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Bottle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4203A-310D-4A21-8BE4-ED150BC0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5" y="3019107"/>
            <a:ext cx="3740400" cy="30176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417CAC-7969-438E-8E6A-D1FDE23B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00" y="3019107"/>
            <a:ext cx="3740400" cy="3017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F5B651-B7C0-4249-AAC7-74588081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15" y="3066527"/>
            <a:ext cx="3740400" cy="29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12617</TotalTime>
  <Words>1115</Words>
  <Application>Microsoft Office PowerPoint</Application>
  <PresentationFormat>와이드스크린</PresentationFormat>
  <Paragraphs>240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Georgia</vt:lpstr>
      <vt:lpstr>Office 테마</vt:lpstr>
      <vt:lpstr>Binning anomaly detection</vt:lpstr>
      <vt:lpstr>Index</vt:lpstr>
      <vt:lpstr>1. Paper abstract</vt:lpstr>
      <vt:lpstr>1. Paper abstract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415</cp:revision>
  <dcterms:created xsi:type="dcterms:W3CDTF">2023-09-03T23:41:12Z</dcterms:created>
  <dcterms:modified xsi:type="dcterms:W3CDTF">2024-07-15T03:34:34Z</dcterms:modified>
  <cp:version/>
</cp:coreProperties>
</file>